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F54CEC6C-A50E-4B55-A540-CC82610B2867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FF8CFB2-37C2-487F-8806-A6BEAE4D561C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Demo notebook: https://github.com/gdc3000/wa_collisions/blob/master/examples/Example%20-%20CausalImpact%20SpeedLimits.ipynb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FF8B444-4DCD-407E-9DCE-F2729AFA1FF1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Monthly # of collision related injuries across Seatle neighborhoods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6BCEDE1-F0F9-4745-8916-380EAE4281A6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Monthly # of collision related injuries across Seatle neighborhoods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8602331-0977-45ED-A983-6FF9F7289F50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9062161-2533-4111-987F-74180B674EAC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LIbby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A2DB005-90CC-4E86-9252-A9F5A494E91E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 available at this portal here: https://data-seattlecitygis.opendata.arcgis.com/datasets/collisions?geometry=-122.579%2C47.656%2C-122.001%2C47.737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F5C3145-DA5F-4C33-837A-D4DCF5FE60B2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 available here: https://data.seattle.gov/dataset/Neighborhoods/2mbt-aqqx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Image from: http://clerk.seattle.gov/~public/nmaps/central.htm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BE4B6D0-899E-4D0E-9859-96B02517B814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 available at this portal here: https://mesonet.agron.iastate.edu/request/download.phtml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Photo from: https://www.weather.gov/asos/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327793B-18C0-4032-83E3-6AF83704F3AD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LIbby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715528B-DCAE-4384-850E-200E253DE625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4FE06D9-3E3F-42C8-B22D-9408430402EF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2D79693-05FD-42F9-8CF3-5B941347CB37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edit Master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title style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LevelEdit Master text styles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858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6/3/18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0EC5F89C-4FA6-4F03-8B02-4EFF660AC6AD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6/3/18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F6C5C070-5087-4B5E-BD47-A6A56587ABDE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Agenda – from the instructions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4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Background. Describe the problem or area being addressed.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 used. What data did you use? How was it obtained? What are its limitations?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Use cases. How users will interact with your system in a way that addresses the problem area.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Demo. Demonstrate your software.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Design. Describe the components and how they interact to accomplish the use cases.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 Structure. Show the structure of your GitHub repository.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Lessons learned and future work.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85" name="Picture 3" descr=""/>
          <p:cNvPicPr/>
          <p:nvPr/>
        </p:nvPicPr>
        <p:blipFill>
          <a:blip r:embed="rId1"/>
          <a:stretch/>
        </p:blipFill>
        <p:spPr>
          <a:xfrm>
            <a:off x="10400400" y="0"/>
            <a:ext cx="1791360" cy="100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0" y="0"/>
            <a:ext cx="4654080" cy="6857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2" name="Picture 3" descr=""/>
          <p:cNvPicPr/>
          <p:nvPr/>
        </p:nvPicPr>
        <p:blipFill>
          <a:blip r:embed="rId1"/>
          <a:stretch/>
        </p:blipFill>
        <p:spPr>
          <a:xfrm>
            <a:off x="10400400" y="0"/>
            <a:ext cx="1791360" cy="1007640"/>
          </a:xfrm>
          <a:prstGeom prst="rect">
            <a:avLst/>
          </a:prstGeom>
          <a:ln>
            <a:noFill/>
          </a:ln>
        </p:spPr>
      </p:pic>
      <p:sp>
        <p:nvSpPr>
          <p:cNvPr id="143" name="TextShape 2"/>
          <p:cNvSpPr txBox="1"/>
          <p:nvPr/>
        </p:nvSpPr>
        <p:spPr>
          <a:xfrm>
            <a:off x="643320" y="643320"/>
            <a:ext cx="3363480" cy="1596960"/>
          </a:xfrm>
          <a:prstGeom prst="rect">
            <a:avLst/>
          </a:prstGeom>
          <a:noFill/>
          <a:ln w="19080">
            <a:solidFill>
              <a:srgbClr val="ffffff"/>
            </a:solidFill>
            <a:round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Demo: </a:t>
            </a: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Visualize Collision density over time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4" name="TextShape 3"/>
          <p:cNvSpPr txBox="1"/>
          <p:nvPr/>
        </p:nvSpPr>
        <p:spPr>
          <a:xfrm>
            <a:off x="643320" y="2638080"/>
            <a:ext cx="3363480" cy="3921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Aggregate collisions by hour.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User input neighborhoods for comparison and time frame of interest.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Visualize collision heatmaps over time to compare the neighborhoods.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>
                <p:childTnLst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24" restart="whenNotActive" nodeType="interactiveSeq" fill="hold">
                <p:childTnLst>
                  <p:par>
                    <p:cTn id="25" fill="hold">
                      <p:stCondLst/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0" y="0"/>
            <a:ext cx="4654080" cy="6857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6" name="Picture 4" descr=""/>
          <p:cNvPicPr/>
          <p:nvPr/>
        </p:nvPicPr>
        <p:blipFill>
          <a:blip r:embed="rId1"/>
          <a:stretch/>
        </p:blipFill>
        <p:spPr>
          <a:xfrm>
            <a:off x="5297760" y="1885680"/>
            <a:ext cx="6250320" cy="4250160"/>
          </a:xfrm>
          <a:prstGeom prst="rect">
            <a:avLst/>
          </a:prstGeom>
          <a:ln>
            <a:noFill/>
          </a:ln>
        </p:spPr>
      </p:pic>
      <p:sp>
        <p:nvSpPr>
          <p:cNvPr id="147" name="TextShape 2"/>
          <p:cNvSpPr txBox="1"/>
          <p:nvPr/>
        </p:nvSpPr>
        <p:spPr>
          <a:xfrm>
            <a:off x="643320" y="643320"/>
            <a:ext cx="3363480" cy="1596960"/>
          </a:xfrm>
          <a:prstGeom prst="rect">
            <a:avLst/>
          </a:prstGeom>
          <a:noFill/>
          <a:ln w="19080">
            <a:solidFill>
              <a:srgbClr val="ffffff"/>
            </a:solidFill>
            <a:round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Demo: </a:t>
            </a: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Casual Impact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8" name="TextShape 3"/>
          <p:cNvSpPr txBox="1"/>
          <p:nvPr/>
        </p:nvSpPr>
        <p:spPr>
          <a:xfrm>
            <a:off x="643320" y="2638080"/>
            <a:ext cx="3363480" cy="34153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Notebook groups neighborhoods into those where speed limits changed in 2016 and those where they did not.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Used Causal Impact package and Bayesian structural time series models to compare collisions and injuries “control” and “treatment”.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Was there an effect?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9" name="CustomShape 4"/>
          <p:cNvSpPr/>
          <p:nvPr/>
        </p:nvSpPr>
        <p:spPr>
          <a:xfrm>
            <a:off x="5385600" y="1177920"/>
            <a:ext cx="657540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Monthly volume of collision injuries (neighborhoods with speed limit change vs. others)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0" name="Picture 15" descr=""/>
          <p:cNvPicPr/>
          <p:nvPr/>
        </p:nvPicPr>
        <p:blipFill>
          <a:blip r:embed="rId2"/>
          <a:stretch/>
        </p:blipFill>
        <p:spPr>
          <a:xfrm>
            <a:off x="10400400" y="0"/>
            <a:ext cx="1791360" cy="100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8" dur="indefinite" restart="never" nodeType="tmRoot">
          <p:childTnLst>
            <p:seq>
              <p:cTn id="2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0" y="0"/>
            <a:ext cx="4654080" cy="6857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2"/>
          <p:cNvSpPr/>
          <p:nvPr/>
        </p:nvSpPr>
        <p:spPr>
          <a:xfrm>
            <a:off x="4775400" y="5794920"/>
            <a:ext cx="5975640" cy="68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TextShape 3"/>
          <p:cNvSpPr txBox="1"/>
          <p:nvPr/>
        </p:nvSpPr>
        <p:spPr>
          <a:xfrm>
            <a:off x="643320" y="643320"/>
            <a:ext cx="3363480" cy="1596960"/>
          </a:xfrm>
          <a:prstGeom prst="rect">
            <a:avLst/>
          </a:prstGeom>
          <a:noFill/>
          <a:ln w="19080">
            <a:solidFill>
              <a:srgbClr val="ffffff"/>
            </a:solidFill>
            <a:round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Demo: </a:t>
            </a: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Casual Impact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4" name="TextShape 4"/>
          <p:cNvSpPr txBox="1"/>
          <p:nvPr/>
        </p:nvSpPr>
        <p:spPr>
          <a:xfrm>
            <a:off x="643320" y="2638080"/>
            <a:ext cx="3363480" cy="34153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Notebook groups neighborhoods into those where speed limits changed in 2016 and those where they did not.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Used Causal Impact package and Bayesian structural time series models to compare collisions and injuries “control” and “treatment”.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 found fewer injuries after the speed limit change than forecast by the model but not a statistically significant change.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55" name="Picture 6" descr=""/>
          <p:cNvPicPr/>
          <p:nvPr/>
        </p:nvPicPr>
        <p:blipFill>
          <a:blip r:embed="rId1"/>
          <a:stretch/>
        </p:blipFill>
        <p:spPr>
          <a:xfrm>
            <a:off x="5413680" y="1825560"/>
            <a:ext cx="5811480" cy="4480200"/>
          </a:xfrm>
          <a:prstGeom prst="rect">
            <a:avLst/>
          </a:prstGeom>
          <a:ln>
            <a:noFill/>
          </a:ln>
        </p:spPr>
      </p:pic>
      <p:sp>
        <p:nvSpPr>
          <p:cNvPr id="156" name="CustomShape 5"/>
          <p:cNvSpPr/>
          <p:nvPr/>
        </p:nvSpPr>
        <p:spPr>
          <a:xfrm>
            <a:off x="5218560" y="1088280"/>
            <a:ext cx="657540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Results of Causal Impact Study: volume of collision injuries in neighborhoods with speed limit change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7" name="Picture 8" descr=""/>
          <p:cNvPicPr/>
          <p:nvPr/>
        </p:nvPicPr>
        <p:blipFill>
          <a:blip r:embed="rId2"/>
          <a:stretch/>
        </p:blipFill>
        <p:spPr>
          <a:xfrm>
            <a:off x="10400400" y="0"/>
            <a:ext cx="1791360" cy="100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0" dur="indefinite" restart="never" nodeType="tmRoot">
          <p:childTnLst>
            <p:seq>
              <p:cTn id="3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336960" y="311400"/>
            <a:ext cx="4331880" cy="6179040"/>
          </a:xfrm>
          <a:prstGeom prst="rect">
            <a:avLst/>
          </a:prstGeom>
          <a:solidFill>
            <a:srgbClr val="404040"/>
          </a:solidFill>
          <a:ln w="12708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9" name="Content Placeholder 3" descr=""/>
          <p:cNvPicPr/>
          <p:nvPr/>
        </p:nvPicPr>
        <p:blipFill>
          <a:blip r:embed="rId1"/>
          <a:stretch/>
        </p:blipFill>
        <p:spPr>
          <a:xfrm>
            <a:off x="5153760" y="1614240"/>
            <a:ext cx="6557400" cy="3639240"/>
          </a:xfrm>
          <a:prstGeom prst="rect">
            <a:avLst/>
          </a:prstGeom>
          <a:ln>
            <a:noFill/>
          </a:ln>
        </p:spPr>
      </p:pic>
      <p:sp>
        <p:nvSpPr>
          <p:cNvPr id="160" name="CustomShape 2"/>
          <p:cNvSpPr/>
          <p:nvPr/>
        </p:nvSpPr>
        <p:spPr>
          <a:xfrm>
            <a:off x="4775400" y="5794920"/>
            <a:ext cx="5975640" cy="68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1" name="Picture 8" descr=""/>
          <p:cNvPicPr/>
          <p:nvPr/>
        </p:nvPicPr>
        <p:blipFill>
          <a:blip r:embed="rId2"/>
          <a:stretch/>
        </p:blipFill>
        <p:spPr>
          <a:xfrm>
            <a:off x="10400400" y="0"/>
            <a:ext cx="1791360" cy="1007640"/>
          </a:xfrm>
          <a:prstGeom prst="rect">
            <a:avLst/>
          </a:prstGeom>
          <a:ln>
            <a:noFill/>
          </a:ln>
        </p:spPr>
      </p:pic>
      <p:sp>
        <p:nvSpPr>
          <p:cNvPr id="162" name="TextShape 3"/>
          <p:cNvSpPr txBox="1"/>
          <p:nvPr/>
        </p:nvSpPr>
        <p:spPr>
          <a:xfrm>
            <a:off x="743040" y="743040"/>
            <a:ext cx="3476160" cy="49622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Design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32" dur="indefinite" restart="never" nodeType="tmRoot">
          <p:childTnLst>
            <p:seq>
              <p:cTn id="3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0" y="0"/>
            <a:ext cx="4654080" cy="6857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4" name="Picture 3" descr=""/>
          <p:cNvPicPr/>
          <p:nvPr/>
        </p:nvPicPr>
        <p:blipFill>
          <a:blip r:embed="rId1"/>
          <a:stretch/>
        </p:blipFill>
        <p:spPr>
          <a:xfrm>
            <a:off x="10400400" y="0"/>
            <a:ext cx="1791360" cy="1007640"/>
          </a:xfrm>
          <a:prstGeom prst="rect">
            <a:avLst/>
          </a:prstGeom>
          <a:ln>
            <a:noFill/>
          </a:ln>
        </p:spPr>
      </p:pic>
      <p:sp>
        <p:nvSpPr>
          <p:cNvPr id="165" name="TextShape 2"/>
          <p:cNvSpPr txBox="1"/>
          <p:nvPr/>
        </p:nvSpPr>
        <p:spPr>
          <a:xfrm>
            <a:off x="643320" y="643320"/>
            <a:ext cx="3363480" cy="1596960"/>
          </a:xfrm>
          <a:prstGeom prst="rect">
            <a:avLst/>
          </a:prstGeom>
          <a:noFill/>
          <a:ln w="19080">
            <a:solidFill>
              <a:srgbClr val="ffffff"/>
            </a:solidFill>
            <a:round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Project Structure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6" name="TextShape 3"/>
          <p:cNvSpPr txBox="1"/>
          <p:nvPr/>
        </p:nvSpPr>
        <p:spPr>
          <a:xfrm>
            <a:off x="643320" y="2638080"/>
            <a:ext cx="3363480" cy="34153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Modeled after the Sheblona template. 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One example Jupyter notebook for each use case. 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 modules that are each used in at least one use case. 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Test scripts for each of the modules.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7" name="CustomShape 4"/>
          <p:cNvSpPr/>
          <p:nvPr/>
        </p:nvSpPr>
        <p:spPr>
          <a:xfrm>
            <a:off x="4946040" y="1201680"/>
            <a:ext cx="6991560" cy="836388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wa_collisions/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|- README.md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|- wa_collisions/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|- __init__.py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|- neighborhood_reader.py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|- read_clean_integrate_data.py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|- render_stats.py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|- visualizer.py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|- data/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|- 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|- tests/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|- __init__.py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|- test_neighborhood_reader.py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|- test_read_clean_integrate.py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|- test_render_stats.py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|- test_visualizer.py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|- examples/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|- Example - CausalImpact SpeedLimits.ipynb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|- Example - Prepare Data.ipynb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|- Example - Visualize Data.ipynb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|- doc/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|- Feature_Design_V1.md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|- Feature_Design_V2.md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|- 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|- .coverage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|- .coveragerc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|- .gitignore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|- .pylintrc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|- .travis.yml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|- LICENSE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|- requirements.txt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|- setup.py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4" dur="indefinite" restart="never" nodeType="tmRoot">
          <p:childTnLst>
            <p:seq>
              <p:cTn id="3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Lessons Learned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Code mostly in notebook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Interactions of code - remember to run the unit tests 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Try the code in multiple systems - discovered issue with folium (only works with Firefox)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36" dur="indefinite" restart="never" nodeType="tmRoot">
          <p:childTnLst>
            <p:seq>
              <p:cTn id="3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Future 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Test for using other cities’ data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Visualize the change of collision density among different neighborhoods over time (leverage Folium’s </a:t>
            </a: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time_slider_choropleth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plugin)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38" dur="indefinite" restart="never" nodeType="tmRoot">
          <p:childTnLst>
            <p:seq>
              <p:cTn id="3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4654440" y="0"/>
            <a:ext cx="75373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TextShape 2"/>
          <p:cNvSpPr txBox="1"/>
          <p:nvPr/>
        </p:nvSpPr>
        <p:spPr>
          <a:xfrm>
            <a:off x="5189760" y="1306080"/>
            <a:ext cx="5478120" cy="26629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Washington Collisions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8" name="TextShape 3"/>
          <p:cNvSpPr txBox="1"/>
          <p:nvPr/>
        </p:nvSpPr>
        <p:spPr>
          <a:xfrm>
            <a:off x="5189760" y="4106160"/>
            <a:ext cx="5478120" cy="18604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deep dive on collisions in Seattle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By: Libby Montague, Fei Wang, Geoff Coyner, Salik Warsi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9" name="Picture 3" descr=""/>
          <p:cNvPicPr/>
          <p:nvPr/>
        </p:nvPicPr>
        <p:blipFill>
          <a:blip r:embed="rId1"/>
          <a:stretch/>
        </p:blipFill>
        <p:spPr>
          <a:xfrm>
            <a:off x="202680" y="2532240"/>
            <a:ext cx="4451400" cy="2503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0" y="0"/>
            <a:ext cx="4654080" cy="685764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CustomShape 2"/>
          <p:cNvSpPr/>
          <p:nvPr/>
        </p:nvSpPr>
        <p:spPr>
          <a:xfrm>
            <a:off x="4654440" y="0"/>
            <a:ext cx="141840" cy="685764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2" name="Picture 5" descr=""/>
          <p:cNvPicPr/>
          <p:nvPr/>
        </p:nvPicPr>
        <p:blipFill>
          <a:blip r:embed="rId1"/>
          <a:stretch/>
        </p:blipFill>
        <p:spPr>
          <a:xfrm>
            <a:off x="10400400" y="0"/>
            <a:ext cx="1791360" cy="1007640"/>
          </a:xfrm>
          <a:prstGeom prst="rect">
            <a:avLst/>
          </a:prstGeom>
          <a:ln>
            <a:noFill/>
          </a:ln>
        </p:spPr>
      </p:pic>
      <p:sp>
        <p:nvSpPr>
          <p:cNvPr id="93" name="TextShape 3"/>
          <p:cNvSpPr txBox="1"/>
          <p:nvPr/>
        </p:nvSpPr>
        <p:spPr>
          <a:xfrm>
            <a:off x="838080" y="811080"/>
            <a:ext cx="3335400" cy="54028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Background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4" name="CustomShape 4"/>
          <p:cNvSpPr/>
          <p:nvPr/>
        </p:nvSpPr>
        <p:spPr>
          <a:xfrm>
            <a:off x="4923360" y="1979640"/>
            <a:ext cx="758520" cy="7585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2"/>
          <a:fontRef idx="minor"/>
        </p:style>
      </p:sp>
      <p:sp>
        <p:nvSpPr>
          <p:cNvPr id="95" name="CustomShape 5"/>
          <p:cNvSpPr/>
          <p:nvPr/>
        </p:nvSpPr>
        <p:spPr>
          <a:xfrm>
            <a:off x="4923360" y="2903400"/>
            <a:ext cx="2167920" cy="32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Motivations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6"/>
          <p:cNvSpPr/>
          <p:nvPr/>
        </p:nvSpPr>
        <p:spPr>
          <a:xfrm>
            <a:off x="4923360" y="3305520"/>
            <a:ext cx="2167920" cy="25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Visualize relationship between weather, Seattle neighborhoods and collisions.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Develop tools to investigate research questions with this data.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7"/>
          <p:cNvSpPr/>
          <p:nvPr/>
        </p:nvSpPr>
        <p:spPr>
          <a:xfrm>
            <a:off x="7471440" y="1979640"/>
            <a:ext cx="758520" cy="7585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2"/>
          <a:fontRef idx="minor"/>
        </p:style>
      </p:sp>
      <p:sp>
        <p:nvSpPr>
          <p:cNvPr id="98" name="CustomShape 8"/>
          <p:cNvSpPr/>
          <p:nvPr/>
        </p:nvSpPr>
        <p:spPr>
          <a:xfrm>
            <a:off x="7471440" y="2903400"/>
            <a:ext cx="2167920" cy="32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Research questions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CustomShape 9"/>
          <p:cNvSpPr/>
          <p:nvPr/>
        </p:nvSpPr>
        <p:spPr>
          <a:xfrm>
            <a:off x="7471440" y="3305520"/>
            <a:ext cx="2167920" cy="25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do collisions vary by </a:t>
            </a:r>
            <a:r>
              <a:rPr b="1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neighborhood and time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Is there a relationship between </a:t>
            </a:r>
            <a:r>
              <a:rPr b="1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weather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and </a:t>
            </a:r>
            <a:r>
              <a:rPr b="1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collisions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Did a 2016 change in central Seattle </a:t>
            </a:r>
            <a:r>
              <a:rPr b="1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speed limits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impact the number of collisions or injuries related to collisions?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10"/>
          <p:cNvSpPr/>
          <p:nvPr/>
        </p:nvSpPr>
        <p:spPr>
          <a:xfrm>
            <a:off x="10019160" y="1979640"/>
            <a:ext cx="758520" cy="75852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2"/>
          <a:fontRef idx="minor"/>
        </p:style>
      </p:sp>
      <p:sp>
        <p:nvSpPr>
          <p:cNvPr id="101" name="CustomShape 11"/>
          <p:cNvSpPr/>
          <p:nvPr/>
        </p:nvSpPr>
        <p:spPr>
          <a:xfrm>
            <a:off x="10019160" y="2903400"/>
            <a:ext cx="2167920" cy="32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Audience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CustomShape 12"/>
          <p:cNvSpPr/>
          <p:nvPr/>
        </p:nvSpPr>
        <p:spPr>
          <a:xfrm>
            <a:off x="10019160" y="3305520"/>
            <a:ext cx="2167920" cy="25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Seattle policy makers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Urban planners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Neighborhood groups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0" y="0"/>
            <a:ext cx="4654080" cy="6857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4" name="Picture 4" descr=""/>
          <p:cNvPicPr/>
          <p:nvPr/>
        </p:nvPicPr>
        <p:blipFill>
          <a:blip r:embed="rId1"/>
          <a:stretch/>
        </p:blipFill>
        <p:spPr>
          <a:xfrm>
            <a:off x="5297760" y="1528200"/>
            <a:ext cx="6250320" cy="3640680"/>
          </a:xfrm>
          <a:prstGeom prst="rect">
            <a:avLst/>
          </a:prstGeom>
          <a:ln>
            <a:noFill/>
          </a:ln>
        </p:spPr>
      </p:pic>
      <p:pic>
        <p:nvPicPr>
          <p:cNvPr id="105" name="Picture 3" descr=""/>
          <p:cNvPicPr/>
          <p:nvPr/>
        </p:nvPicPr>
        <p:blipFill>
          <a:blip r:embed="rId2"/>
          <a:stretch/>
        </p:blipFill>
        <p:spPr>
          <a:xfrm>
            <a:off x="10400400" y="0"/>
            <a:ext cx="1791360" cy="1007640"/>
          </a:xfrm>
          <a:prstGeom prst="rect">
            <a:avLst/>
          </a:prstGeom>
          <a:ln>
            <a:noFill/>
          </a:ln>
        </p:spPr>
      </p:pic>
      <p:sp>
        <p:nvSpPr>
          <p:cNvPr id="106" name="TextShape 2"/>
          <p:cNvSpPr txBox="1"/>
          <p:nvPr/>
        </p:nvSpPr>
        <p:spPr>
          <a:xfrm>
            <a:off x="643320" y="643320"/>
            <a:ext cx="3363480" cy="1596960"/>
          </a:xfrm>
          <a:prstGeom prst="rect">
            <a:avLst/>
          </a:prstGeom>
          <a:noFill/>
          <a:ln w="19080">
            <a:solidFill>
              <a:srgbClr val="ffffff"/>
            </a:solidFill>
            <a:round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Seattle Collision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7" name="TextShape 3"/>
          <p:cNvSpPr txBox="1"/>
          <p:nvPr/>
        </p:nvSpPr>
        <p:spPr>
          <a:xfrm>
            <a:off x="643320" y="2638080"/>
            <a:ext cx="3363480" cy="34153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Downloaded from Seattle GIS open data portal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Provides 48 attributes for Seattle collisions since 2004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Majority of collisions include exact geo-coordinates.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Includes a weather attribute but it’s sparsely populated and qualitative.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0" y="0"/>
            <a:ext cx="4654080" cy="6857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9" name="Picture 3" descr=""/>
          <p:cNvPicPr/>
          <p:nvPr/>
        </p:nvPicPr>
        <p:blipFill>
          <a:blip r:embed="rId1"/>
          <a:stretch/>
        </p:blipFill>
        <p:spPr>
          <a:xfrm>
            <a:off x="10400400" y="0"/>
            <a:ext cx="1791360" cy="1007640"/>
          </a:xfrm>
          <a:prstGeom prst="rect">
            <a:avLst/>
          </a:prstGeom>
          <a:ln>
            <a:noFill/>
          </a:ln>
        </p:spPr>
      </p:pic>
      <p:sp>
        <p:nvSpPr>
          <p:cNvPr id="110" name="TextShape 2"/>
          <p:cNvSpPr txBox="1"/>
          <p:nvPr/>
        </p:nvSpPr>
        <p:spPr>
          <a:xfrm>
            <a:off x="643320" y="643320"/>
            <a:ext cx="3363480" cy="1596960"/>
          </a:xfrm>
          <a:prstGeom prst="rect">
            <a:avLst/>
          </a:prstGeom>
          <a:noFill/>
          <a:ln w="19080">
            <a:solidFill>
              <a:srgbClr val="ffffff"/>
            </a:solidFill>
            <a:round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Seattle Neighborhoods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1" name="TextShape 3"/>
          <p:cNvSpPr txBox="1"/>
          <p:nvPr/>
        </p:nvSpPr>
        <p:spPr>
          <a:xfrm>
            <a:off x="643320" y="2638080"/>
            <a:ext cx="3363480" cy="34153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Shape File of the boundaries of neighborhoods used by the City Clerks Office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Used to understand collisions at a level useful to neighborhood groups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Helpful in analyzing policy questions that impacted some neighborhoods, like changing speed limits.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12" name="Picture 6" descr=""/>
          <p:cNvPicPr/>
          <p:nvPr/>
        </p:nvPicPr>
        <p:blipFill>
          <a:blip r:embed="rId2"/>
          <a:stretch/>
        </p:blipFill>
        <p:spPr>
          <a:xfrm>
            <a:off x="5176800" y="934920"/>
            <a:ext cx="6455880" cy="5495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0" y="0"/>
            <a:ext cx="4654080" cy="6857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4" name="Picture 3" descr=""/>
          <p:cNvPicPr/>
          <p:nvPr/>
        </p:nvPicPr>
        <p:blipFill>
          <a:blip r:embed="rId1"/>
          <a:stretch/>
        </p:blipFill>
        <p:spPr>
          <a:xfrm>
            <a:off x="10400400" y="0"/>
            <a:ext cx="1791360" cy="1007640"/>
          </a:xfrm>
          <a:prstGeom prst="rect">
            <a:avLst/>
          </a:prstGeom>
          <a:ln>
            <a:noFill/>
          </a:ln>
        </p:spPr>
      </p:pic>
      <p:sp>
        <p:nvSpPr>
          <p:cNvPr id="115" name="TextShape 2"/>
          <p:cNvSpPr txBox="1"/>
          <p:nvPr/>
        </p:nvSpPr>
        <p:spPr>
          <a:xfrm>
            <a:off x="643320" y="643320"/>
            <a:ext cx="3363480" cy="1596960"/>
          </a:xfrm>
          <a:prstGeom prst="rect">
            <a:avLst/>
          </a:prstGeom>
          <a:noFill/>
          <a:ln w="19080">
            <a:solidFill>
              <a:srgbClr val="ffffff"/>
            </a:solidFill>
            <a:round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Weather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6" name="TextShape 3"/>
          <p:cNvSpPr txBox="1"/>
          <p:nvPr/>
        </p:nvSpPr>
        <p:spPr>
          <a:xfrm>
            <a:off x="643320" y="2638080"/>
            <a:ext cx="3363480" cy="34153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Downloaded from Iowa State University database of hourly airport AWOS/ASOS reports.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 combined data recorded at SeaTac, Renton, Boeing Field airports to come up with hourly weather information.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17" name="Picture 5" descr=""/>
          <p:cNvPicPr/>
          <p:nvPr/>
        </p:nvPicPr>
        <p:blipFill>
          <a:blip r:embed="rId2"/>
          <a:stretch/>
        </p:blipFill>
        <p:spPr>
          <a:xfrm>
            <a:off x="5700960" y="1542240"/>
            <a:ext cx="5533920" cy="4150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0" y="0"/>
            <a:ext cx="4654080" cy="685764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2"/>
          <p:cNvSpPr/>
          <p:nvPr/>
        </p:nvSpPr>
        <p:spPr>
          <a:xfrm>
            <a:off x="4654440" y="0"/>
            <a:ext cx="141840" cy="685764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0" name="Picture 5" descr=""/>
          <p:cNvPicPr/>
          <p:nvPr/>
        </p:nvPicPr>
        <p:blipFill>
          <a:blip r:embed="rId1"/>
          <a:stretch/>
        </p:blipFill>
        <p:spPr>
          <a:xfrm>
            <a:off x="10400400" y="0"/>
            <a:ext cx="1791360" cy="1007640"/>
          </a:xfrm>
          <a:prstGeom prst="rect">
            <a:avLst/>
          </a:prstGeom>
          <a:ln>
            <a:noFill/>
          </a:ln>
        </p:spPr>
      </p:pic>
      <p:sp>
        <p:nvSpPr>
          <p:cNvPr id="121" name="TextShape 3"/>
          <p:cNvSpPr txBox="1"/>
          <p:nvPr/>
        </p:nvSpPr>
        <p:spPr>
          <a:xfrm>
            <a:off x="838080" y="811080"/>
            <a:ext cx="3335400" cy="54028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Use Cases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2" name="CustomShape 4"/>
          <p:cNvSpPr/>
          <p:nvPr/>
        </p:nvSpPr>
        <p:spPr>
          <a:xfrm>
            <a:off x="5736960" y="1192680"/>
            <a:ext cx="5616360" cy="143424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ln>
            <a:noFill/>
          </a:ln>
        </p:spPr>
        <p:style>
          <a:lnRef idx="0"/>
          <a:fillRef idx="0"/>
          <a:effectRef idx="2"/>
          <a:fontRef idx="minor"/>
        </p:style>
      </p:sp>
      <p:sp>
        <p:nvSpPr>
          <p:cNvPr id="123" name="CustomShape 5"/>
          <p:cNvSpPr/>
          <p:nvPr/>
        </p:nvSpPr>
        <p:spPr>
          <a:xfrm>
            <a:off x="6171120" y="1515600"/>
            <a:ext cx="788760" cy="78876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2"/>
          <a:fontRef idx="minor"/>
        </p:style>
      </p:sp>
      <p:sp>
        <p:nvSpPr>
          <p:cNvPr id="124" name="CustomShape 6"/>
          <p:cNvSpPr/>
          <p:nvPr/>
        </p:nvSpPr>
        <p:spPr>
          <a:xfrm>
            <a:off x="7394040" y="1192680"/>
            <a:ext cx="3959280" cy="143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51920" rIns="151920" tIns="151920" bIns="151920" anchor="ctr"/>
          <a:p>
            <a:pPr>
              <a:lnSpc>
                <a:spcPct val="100000"/>
              </a:lnSpc>
            </a:pPr>
            <a:r>
              <a:rPr b="0" lang="en-US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Clean and prepare Seattle area collision data for regression and other machine learning projects.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7"/>
          <p:cNvSpPr/>
          <p:nvPr/>
        </p:nvSpPr>
        <p:spPr>
          <a:xfrm>
            <a:off x="5736960" y="2986200"/>
            <a:ext cx="5616360" cy="143424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ln>
            <a:noFill/>
          </a:ln>
        </p:spPr>
        <p:style>
          <a:lnRef idx="0"/>
          <a:fillRef idx="0"/>
          <a:effectRef idx="2"/>
          <a:fontRef idx="minor"/>
        </p:style>
      </p:sp>
      <p:sp>
        <p:nvSpPr>
          <p:cNvPr id="126" name="CustomShape 8"/>
          <p:cNvSpPr/>
          <p:nvPr/>
        </p:nvSpPr>
        <p:spPr>
          <a:xfrm>
            <a:off x="6171120" y="3308760"/>
            <a:ext cx="788760" cy="78876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2"/>
          <a:fontRef idx="minor"/>
        </p:style>
      </p:sp>
      <p:sp>
        <p:nvSpPr>
          <p:cNvPr id="127" name="CustomShape 9"/>
          <p:cNvSpPr/>
          <p:nvPr/>
        </p:nvSpPr>
        <p:spPr>
          <a:xfrm>
            <a:off x="7394040" y="2986200"/>
            <a:ext cx="3959280" cy="143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51920" rIns="151920" tIns="151920" bIns="151920" anchor="ctr"/>
          <a:p>
            <a:pPr>
              <a:lnSpc>
                <a:spcPct val="100000"/>
              </a:lnSpc>
            </a:pPr>
            <a:r>
              <a:rPr b="0" lang="en-US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Create visualizations of Seattle area collision data.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10"/>
          <p:cNvSpPr/>
          <p:nvPr/>
        </p:nvSpPr>
        <p:spPr>
          <a:xfrm>
            <a:off x="5736960" y="4779360"/>
            <a:ext cx="5616360" cy="143424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ln>
            <a:noFill/>
          </a:ln>
        </p:spPr>
        <p:style>
          <a:lnRef idx="0"/>
          <a:fillRef idx="0"/>
          <a:effectRef idx="2"/>
          <a:fontRef idx="minor"/>
        </p:style>
      </p:sp>
      <p:sp>
        <p:nvSpPr>
          <p:cNvPr id="129" name="CustomShape 11"/>
          <p:cNvSpPr/>
          <p:nvPr/>
        </p:nvSpPr>
        <p:spPr>
          <a:xfrm>
            <a:off x="6171120" y="5101920"/>
            <a:ext cx="788760" cy="78876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2"/>
          <a:fontRef idx="minor"/>
        </p:style>
      </p:sp>
      <p:sp>
        <p:nvSpPr>
          <p:cNvPr id="130" name="CustomShape 12"/>
          <p:cNvSpPr/>
          <p:nvPr/>
        </p:nvSpPr>
        <p:spPr>
          <a:xfrm>
            <a:off x="7394040" y="4779360"/>
            <a:ext cx="3959280" cy="143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51920" rIns="151920" tIns="151920" bIns="151920" anchor="ctr"/>
          <a:p>
            <a:pPr>
              <a:lnSpc>
                <a:spcPct val="100000"/>
              </a:lnSpc>
            </a:pPr>
            <a:r>
              <a:rPr b="0" lang="en-US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Casual Impact analysis of Seattle area collision data and the change in speed limits.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0" y="0"/>
            <a:ext cx="4654080" cy="6857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2" name="Picture 3" descr=""/>
          <p:cNvPicPr/>
          <p:nvPr/>
        </p:nvPicPr>
        <p:blipFill>
          <a:blip r:embed="rId1"/>
          <a:stretch/>
        </p:blipFill>
        <p:spPr>
          <a:xfrm>
            <a:off x="10400400" y="0"/>
            <a:ext cx="1791360" cy="1007640"/>
          </a:xfrm>
          <a:prstGeom prst="rect">
            <a:avLst/>
          </a:prstGeom>
          <a:ln>
            <a:noFill/>
          </a:ln>
        </p:spPr>
      </p:pic>
      <p:sp>
        <p:nvSpPr>
          <p:cNvPr id="133" name="TextShape 2"/>
          <p:cNvSpPr txBox="1"/>
          <p:nvPr/>
        </p:nvSpPr>
        <p:spPr>
          <a:xfrm>
            <a:off x="643320" y="643320"/>
            <a:ext cx="3363480" cy="1596960"/>
          </a:xfrm>
          <a:prstGeom prst="rect">
            <a:avLst/>
          </a:prstGeom>
          <a:noFill/>
          <a:ln w="19080">
            <a:solidFill>
              <a:srgbClr val="ffffff"/>
            </a:solidFill>
            <a:round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Demo: </a:t>
            </a: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Prepare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4" name="TextShape 3"/>
          <p:cNvSpPr txBox="1"/>
          <p:nvPr/>
        </p:nvSpPr>
        <p:spPr>
          <a:xfrm>
            <a:off x="643320" y="2638080"/>
            <a:ext cx="3363480" cy="3921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Set of modules that creates a cleaned and integrated dataset. 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Example Jupyter notebook walks the user through downloading the necessary data. 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Small subsets of data are on the repo and used for testing. 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35" name="Picture 4" descr=""/>
          <p:cNvPicPr/>
          <p:nvPr/>
        </p:nvPicPr>
        <p:blipFill>
          <a:blip r:embed="rId2"/>
          <a:stretch/>
        </p:blipFill>
        <p:spPr>
          <a:xfrm>
            <a:off x="5026680" y="1008000"/>
            <a:ext cx="5373360" cy="5761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0" y="0"/>
            <a:ext cx="4654080" cy="6857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7" name="Picture 3" descr=""/>
          <p:cNvPicPr/>
          <p:nvPr/>
        </p:nvPicPr>
        <p:blipFill>
          <a:blip r:embed="rId1"/>
          <a:stretch/>
        </p:blipFill>
        <p:spPr>
          <a:xfrm>
            <a:off x="10400400" y="0"/>
            <a:ext cx="1791360" cy="1007640"/>
          </a:xfrm>
          <a:prstGeom prst="rect">
            <a:avLst/>
          </a:prstGeom>
          <a:ln>
            <a:noFill/>
          </a:ln>
        </p:spPr>
      </p:pic>
      <p:sp>
        <p:nvSpPr>
          <p:cNvPr id="138" name="TextShape 2"/>
          <p:cNvSpPr txBox="1"/>
          <p:nvPr/>
        </p:nvSpPr>
        <p:spPr>
          <a:xfrm>
            <a:off x="643320" y="643320"/>
            <a:ext cx="3363480" cy="1596960"/>
          </a:xfrm>
          <a:prstGeom prst="rect">
            <a:avLst/>
          </a:prstGeom>
          <a:noFill/>
          <a:ln w="19080">
            <a:solidFill>
              <a:srgbClr val="ffffff"/>
            </a:solidFill>
            <a:round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Demo: </a:t>
            </a: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Visualize Neighborhoods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9" name="TextShape 3"/>
          <p:cNvSpPr txBox="1"/>
          <p:nvPr/>
        </p:nvSpPr>
        <p:spPr>
          <a:xfrm>
            <a:off x="643320" y="2638080"/>
            <a:ext cx="3363480" cy="3921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Assign a neighborhood to each collision based on shape file.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Visualize data per neighborhood.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Use interactive drop down to analyze data.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40" name="Picture 5" descr=""/>
          <p:cNvPicPr/>
          <p:nvPr/>
        </p:nvPicPr>
        <p:blipFill>
          <a:blip r:embed="rId2"/>
          <a:stretch/>
        </p:blipFill>
        <p:spPr>
          <a:xfrm>
            <a:off x="4843800" y="1740600"/>
            <a:ext cx="7145280" cy="4473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</TotalTime>
  <Application>LibreOffice/5.1.6.2$Linux_X86_64 LibreOffice_project/10m0$Build-2</Application>
  <Words>1024</Words>
  <Paragraphs>137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2018-06-02T20:16:19Z</dcterms:created>
  <dc:creator>Geoff Coyner</dc:creator>
  <dc:description/>
  <dc:language>en-US</dc:language>
  <cp:lastModifiedBy/>
  <dcterms:modified xsi:type="dcterms:W3CDTF">2018-06-03T17:48:29Z</dcterms:modified>
  <cp:revision>14</cp:revision>
  <dc:subject/>
  <dc:title>Agenda – from the instructions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16.0013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1</vt:i4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nabled">
    <vt:lpwstr>True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MSIP_Label_f42aa342-8706-4288-bd11-ebb85995028c_Name">
    <vt:lpwstr>General</vt:lpwstr>
  </property>
  <property fmtid="{D5CDD505-2E9C-101B-9397-08002B2CF9AE}" pid="11" name="MSIP_Label_f42aa342-8706-4288-bd11-ebb85995028c_Owner">
    <vt:lpwstr>geoffc@microsoft.com</vt:lpwstr>
  </property>
  <property fmtid="{D5CDD505-2E9C-101B-9397-08002B2CF9AE}" pid="12" name="MSIP_Label_f42aa342-8706-4288-bd11-ebb85995028c_SetDate">
    <vt:lpwstr>2018-06-02T20:40:42.2568608Z</vt:lpwstr>
  </property>
  <property fmtid="{D5CDD505-2E9C-101B-9397-08002B2CF9AE}" pid="13" name="MSIP_Label_f42aa342-8706-4288-bd11-ebb85995028c_SiteId">
    <vt:lpwstr>72f988bf-86f1-41af-91ab-2d7cd011db47</vt:lpwstr>
  </property>
  <property fmtid="{D5CDD505-2E9C-101B-9397-08002B2CF9AE}" pid="14" name="Notes">
    <vt:i4>12</vt:i4>
  </property>
  <property fmtid="{D5CDD505-2E9C-101B-9397-08002B2CF9AE}" pid="15" name="PresentationFormat">
    <vt:lpwstr>Widescreen</vt:lpwstr>
  </property>
  <property fmtid="{D5CDD505-2E9C-101B-9397-08002B2CF9AE}" pid="16" name="ScaleCrop">
    <vt:bool>0</vt:bool>
  </property>
  <property fmtid="{D5CDD505-2E9C-101B-9397-08002B2CF9AE}" pid="17" name="Sensitivity">
    <vt:lpwstr>General</vt:lpwstr>
  </property>
  <property fmtid="{D5CDD505-2E9C-101B-9397-08002B2CF9AE}" pid="18" name="ShareDoc">
    <vt:bool>0</vt:bool>
  </property>
  <property fmtid="{D5CDD505-2E9C-101B-9397-08002B2CF9AE}" pid="19" name="Slides">
    <vt:i4>16</vt:i4>
  </property>
</Properties>
</file>